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2" r:id="rId2"/>
    <p:sldId id="295" r:id="rId3"/>
    <p:sldId id="300" r:id="rId4"/>
    <p:sldId id="301" r:id="rId5"/>
    <p:sldId id="297" r:id="rId6"/>
    <p:sldId id="298" r:id="rId7"/>
    <p:sldId id="299" r:id="rId8"/>
    <p:sldId id="307" r:id="rId9"/>
    <p:sldId id="309" r:id="rId10"/>
    <p:sldId id="308" r:id="rId11"/>
    <p:sldId id="31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E9F1F5"/>
    <a:srgbClr val="D0E3EA"/>
    <a:srgbClr val="EDEAF0"/>
    <a:srgbClr val="EFF3EA"/>
    <a:srgbClr val="DEE7D1"/>
    <a:srgbClr val="E9EDF4"/>
    <a:srgbClr val="FAFC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5546" autoAdjust="0"/>
  </p:normalViewPr>
  <p:slideViewPr>
    <p:cSldViewPr>
      <p:cViewPr>
        <p:scale>
          <a:sx n="60" d="100"/>
          <a:sy n="60" d="100"/>
        </p:scale>
        <p:origin x="-1356"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3808A5-1BDD-2946-9D3D-B74C97E3C7E7}" type="datetimeFigureOut">
              <a:rPr lang="en-US" smtClean="0"/>
              <a:pPr/>
              <a:t>12/25/2013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F2F70F-AC87-E944-9C37-AB093CC38A05}" type="slidenum">
              <a:rPr lang="en-US" smtClean="0"/>
              <a:pPr/>
              <a:t>‹#›</a:t>
            </a:fld>
            <a:endParaRPr lang="en-US"/>
          </a:p>
        </p:txBody>
      </p:sp>
    </p:spTree>
    <p:extLst>
      <p:ext uri="{BB962C8B-B14F-4D97-AF65-F5344CB8AC3E}">
        <p14:creationId xmlns:p14="http://schemas.microsoft.com/office/powerpoint/2010/main" val="192568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4D83D1-89C5-46D9-90ED-9C7ADB286EF0}" type="datetimeFigureOut">
              <a:rPr lang="en-US" smtClean="0"/>
              <a:pPr/>
              <a:t>12/25/2013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CEEEB-571A-4360-8162-655009A42432}" type="slidenum">
              <a:rPr lang="en-US" smtClean="0"/>
              <a:pPr/>
              <a:t>‹#›</a:t>
            </a:fld>
            <a:endParaRPr lang="en-US"/>
          </a:p>
        </p:txBody>
      </p:sp>
    </p:spTree>
    <p:extLst>
      <p:ext uri="{BB962C8B-B14F-4D97-AF65-F5344CB8AC3E}">
        <p14:creationId xmlns:p14="http://schemas.microsoft.com/office/powerpoint/2010/main" val="14903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process steps for the first phase of the pilot project are:</a:t>
            </a:r>
          </a:p>
          <a:p>
            <a:endParaRPr lang="en-US" sz="1400" dirty="0"/>
          </a:p>
          <a:p>
            <a:r>
              <a:rPr lang="en-US" sz="1400" dirty="0" smtClean="0"/>
              <a:t>Blackwater from bathroom is discharged into the receptacle where it is digested and distributed  into the soil layers,  for uptake by plants.</a:t>
            </a:r>
          </a:p>
          <a:p>
            <a:endParaRPr lang="en-US" sz="1400" dirty="0"/>
          </a:p>
          <a:p>
            <a:r>
              <a:rPr lang="en-US" sz="1400" dirty="0" smtClean="0"/>
              <a:t>Evapotranspiration will displace some of the water back into the atmosphere and in the process cooling the immediate surroundings, helping to offset the urban heat island effect.</a:t>
            </a:r>
          </a:p>
          <a:p>
            <a:endParaRPr lang="en-US" sz="1400" dirty="0"/>
          </a:p>
          <a:p>
            <a:r>
              <a:rPr lang="en-US" sz="1400" dirty="0" smtClean="0"/>
              <a:t>Once the water has percolated and is geochemically filtered by the soil layers, the excess liquid will be distributed through the green roof section where additional uptake of nutrients and filtration will occur.</a:t>
            </a:r>
          </a:p>
          <a:p>
            <a:endParaRPr lang="en-US" sz="1400" dirty="0"/>
          </a:p>
          <a:p>
            <a:r>
              <a:rPr lang="en-US" sz="1400" dirty="0" smtClean="0"/>
              <a:t>The remnant flow will be collected in a rain barrel and tested for quality before used to water potted plants.</a:t>
            </a:r>
          </a:p>
          <a:p>
            <a:endParaRPr lang="en-US" sz="1400" dirty="0"/>
          </a:p>
          <a:p>
            <a:r>
              <a:rPr lang="en-US" sz="1400" dirty="0" smtClean="0"/>
              <a:t>Modifications may be made to the bioshaft unit to improve results.</a:t>
            </a:r>
            <a:endParaRPr lang="en-US" sz="1400" dirty="0"/>
          </a:p>
        </p:txBody>
      </p:sp>
      <p:sp>
        <p:nvSpPr>
          <p:cNvPr id="4" name="Slide Number Placeholder 3"/>
          <p:cNvSpPr>
            <a:spLocks noGrp="1"/>
          </p:cNvSpPr>
          <p:nvPr>
            <p:ph type="sldNum" sz="quarter" idx="10"/>
          </p:nvPr>
        </p:nvSpPr>
        <p:spPr/>
        <p:txBody>
          <a:bodyPr/>
          <a:lstStyle/>
          <a:p>
            <a:fld id="{1284358F-84AB-4C03-B860-27952799AEB6}" type="slidenum">
              <a:rPr lang="en-US" smtClean="0"/>
              <a:pPr/>
              <a:t>8</a:t>
            </a:fld>
            <a:endParaRPr lang="en-US" dirty="0"/>
          </a:p>
        </p:txBody>
      </p:sp>
    </p:spTree>
    <p:extLst>
      <p:ext uri="{BB962C8B-B14F-4D97-AF65-F5344CB8AC3E}">
        <p14:creationId xmlns:p14="http://schemas.microsoft.com/office/powerpoint/2010/main" val="54261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CEEEB-571A-4360-8162-655009A42432}" type="slidenum">
              <a:rPr lang="en-US" smtClean="0"/>
              <a:pPr/>
              <a:t>11</a:t>
            </a:fld>
            <a:endParaRPr lang="en-US"/>
          </a:p>
        </p:txBody>
      </p:sp>
    </p:spTree>
    <p:extLst>
      <p:ext uri="{BB962C8B-B14F-4D97-AF65-F5344CB8AC3E}">
        <p14:creationId xmlns:p14="http://schemas.microsoft.com/office/powerpoint/2010/main" val="268557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CB9C86-4F87-4F61-BBFC-5BB916DBECD9}" type="datetimeFigureOut">
              <a:rPr lang="en-US" smtClean="0"/>
              <a:pPr/>
              <a:t>12/25/2013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65BBB-C93D-4E9A-B6B6-1946342855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B9C86-4F87-4F61-BBFC-5BB916DBECD9}" type="datetimeFigureOut">
              <a:rPr lang="en-US" smtClean="0"/>
              <a:pPr/>
              <a:t>12/25/2013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65BBB-C93D-4E9A-B6B6-1946342855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B9C86-4F87-4F61-BBFC-5BB916DBECD9}" type="datetimeFigureOut">
              <a:rPr lang="en-US" smtClean="0"/>
              <a:pPr/>
              <a:t>12/25/2013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65BBB-C93D-4E9A-B6B6-1946342855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CB9C86-4F87-4F61-BBFC-5BB916DBECD9}" type="datetimeFigureOut">
              <a:rPr lang="en-US" smtClean="0"/>
              <a:pPr/>
              <a:t>12/25/2013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65BBB-C93D-4E9A-B6B6-19463428551C}" type="slidenum">
              <a:rPr lang="en-US" smtClean="0"/>
              <a:pPr/>
              <a:t>‹#›</a:t>
            </a:fld>
            <a:endParaRPr lang="en-US"/>
          </a:p>
        </p:txBody>
      </p:sp>
      <p:sp>
        <p:nvSpPr>
          <p:cNvPr id="7" name="Rectangle 28"/>
          <p:cNvSpPr>
            <a:spLocks noChangeArrowheads="1"/>
          </p:cNvSpPr>
          <p:nvPr userDrawn="1"/>
        </p:nvSpPr>
        <p:spPr bwMode="auto">
          <a:xfrm>
            <a:off x="0" y="0"/>
            <a:ext cx="9150350" cy="1066800"/>
          </a:xfrm>
          <a:prstGeom prst="rect">
            <a:avLst/>
          </a:prstGeom>
          <a:solidFill>
            <a:schemeClr val="accent6">
              <a:lumMod val="60000"/>
              <a:lumOff val="40000"/>
            </a:schemeClr>
          </a:solidFill>
          <a:ln w="9525">
            <a:noFill/>
            <a:miter lim="800000"/>
            <a:headEnd/>
            <a:tailEnd/>
          </a:ln>
        </p:spPr>
        <p:txBody>
          <a:bodyPr wrap="none" anchor="ctr"/>
          <a:lstStyle/>
          <a:p>
            <a:pPr defTabSz="457200" eaLnBrk="1" hangingPunct="1"/>
            <a:endParaRPr lang="en-US" sz="1800" b="0" i="1" dirty="0">
              <a:latin typeface="Calibri" pitchFamily="34" charset="0"/>
              <a:cs typeface="Calibri" pitchFamily="34" charset="0"/>
            </a:endParaRPr>
          </a:p>
        </p:txBody>
      </p:sp>
      <p:sp>
        <p:nvSpPr>
          <p:cNvPr id="2" name="Title 1"/>
          <p:cNvSpPr>
            <a:spLocks noGrp="1"/>
          </p:cNvSpPr>
          <p:nvPr>
            <p:ph type="title"/>
          </p:nvPr>
        </p:nvSpPr>
        <p:spPr>
          <a:xfrm>
            <a:off x="381000" y="0"/>
            <a:ext cx="8229600" cy="1143000"/>
          </a:xfrm>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CB9C86-4F87-4F61-BBFC-5BB916DBECD9}" type="datetimeFigureOut">
              <a:rPr lang="en-US" smtClean="0"/>
              <a:pPr/>
              <a:t>12/25/2013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65BBB-C93D-4E9A-B6B6-1946342855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CB9C86-4F87-4F61-BBFC-5BB916DBECD9}" type="datetimeFigureOut">
              <a:rPr lang="en-US" smtClean="0"/>
              <a:pPr/>
              <a:t>12/25/2013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65BBB-C93D-4E9A-B6B6-1946342855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CB9C86-4F87-4F61-BBFC-5BB916DBECD9}" type="datetimeFigureOut">
              <a:rPr lang="en-US" smtClean="0"/>
              <a:pPr/>
              <a:t>12/25/2013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65BBB-C93D-4E9A-B6B6-1946342855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CB9C86-4F87-4F61-BBFC-5BB916DBECD9}" type="datetimeFigureOut">
              <a:rPr lang="en-US" smtClean="0"/>
              <a:pPr/>
              <a:t>12/25/2013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65BBB-C93D-4E9A-B6B6-1946342855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C86-4F87-4F61-BBFC-5BB916DBECD9}" type="datetimeFigureOut">
              <a:rPr lang="en-US" smtClean="0"/>
              <a:pPr/>
              <a:t>12/25/2013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65BBB-C93D-4E9A-B6B6-1946342855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B9C86-4F87-4F61-BBFC-5BB916DBECD9}" type="datetimeFigureOut">
              <a:rPr lang="en-US" smtClean="0"/>
              <a:pPr/>
              <a:t>12/25/2013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65BBB-C93D-4E9A-B6B6-1946342855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B9C86-4F87-4F61-BBFC-5BB916DBECD9}" type="datetimeFigureOut">
              <a:rPr lang="en-US" smtClean="0"/>
              <a:pPr/>
              <a:t>12/25/2013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65BBB-C93D-4E9A-B6B6-1946342855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C86-4F87-4F61-BBFC-5BB916DBECD9}" type="datetimeFigureOut">
              <a:rPr lang="en-US" smtClean="0"/>
              <a:pPr/>
              <a:t>12/25/2013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65BBB-C93D-4E9A-B6B6-1946342855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3581400"/>
          </a:xfrm>
        </p:spPr>
        <p:txBody>
          <a:bodyPr>
            <a:normAutofit fontScale="90000"/>
          </a:bodyPr>
          <a:lstStyle/>
          <a:p>
            <a:r>
              <a:rPr lang="en-US" dirty="0" smtClean="0"/>
              <a:t/>
            </a:r>
            <a:br>
              <a:rPr lang="en-US" dirty="0" smtClean="0"/>
            </a:br>
            <a:r>
              <a:rPr lang="en-US" dirty="0" smtClean="0"/>
              <a:t>4750 N. Sheridan Road</a:t>
            </a:r>
            <a:br>
              <a:rPr lang="en-US" dirty="0" smtClean="0"/>
            </a:br>
            <a:r>
              <a:rPr lang="en-US" dirty="0" smtClean="0"/>
              <a:t>Chicago, IL 60640</a:t>
            </a:r>
            <a:br>
              <a:rPr lang="en-US" dirty="0" smtClean="0"/>
            </a:br>
            <a:r>
              <a:rPr lang="en-US" dirty="0" smtClean="0"/>
              <a:t/>
            </a:r>
            <a:br>
              <a:rPr lang="en-US" dirty="0" smtClean="0"/>
            </a:br>
            <a:r>
              <a:rPr lang="en-US" dirty="0" smtClean="0"/>
              <a:t>Terry </a:t>
            </a:r>
            <a:r>
              <a:rPr lang="en-US" dirty="0" err="1" smtClean="0"/>
              <a:t>Bergdall</a:t>
            </a:r>
            <a:r>
              <a:rPr lang="en-US" dirty="0" smtClean="0"/>
              <a:t/>
            </a:r>
            <a:br>
              <a:rPr lang="en-US" dirty="0" smtClean="0"/>
            </a:br>
            <a:endParaRPr lang="en-US" dirty="0"/>
          </a:p>
        </p:txBody>
      </p:sp>
      <p:pic>
        <p:nvPicPr>
          <p:cNvPr id="3" name="Picture 2" descr="wedgeblade-leaf.jpg"/>
          <p:cNvPicPr>
            <a:picLocks noChangeAspect="1"/>
          </p:cNvPicPr>
          <p:nvPr/>
        </p:nvPicPr>
        <p:blipFill rotWithShape="1">
          <a:blip r:embed="rId2"/>
          <a:srcRect r="51355"/>
          <a:stretch/>
        </p:blipFill>
        <p:spPr>
          <a:xfrm>
            <a:off x="0" y="838200"/>
            <a:ext cx="9144000" cy="1600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Autofit/>
          </a:bodyPr>
          <a:lstStyle/>
          <a:p>
            <a:r>
              <a:rPr lang="en-US" sz="2800" b="0" dirty="0" smtClean="0"/>
              <a:t>Horse Manure (each weighted and placed in microcosm)</a:t>
            </a:r>
            <a:endParaRPr lang="en-US" sz="2800" b="0" dirty="0"/>
          </a:p>
        </p:txBody>
      </p:sp>
      <p:pic>
        <p:nvPicPr>
          <p:cNvPr id="3074" name="Picture 2"/>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457200" y="2807371"/>
            <a:ext cx="4040188" cy="268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3"/>
          </p:nvPr>
        </p:nvSpPr>
        <p:spPr/>
        <p:txBody>
          <a:bodyPr>
            <a:noAutofit/>
          </a:bodyPr>
          <a:lstStyle/>
          <a:p>
            <a:r>
              <a:rPr lang="en-US" sz="2800" b="0" dirty="0" smtClean="0"/>
              <a:t>DePaul Students </a:t>
            </a:r>
          </a:p>
          <a:p>
            <a:r>
              <a:rPr lang="en-US" sz="2800" b="0" dirty="0" smtClean="0"/>
              <a:t>(Spring 2013) working on Bioshaft microcosms.</a:t>
            </a:r>
            <a:endParaRPr lang="en-US" sz="2800" b="0" dirty="0"/>
          </a:p>
        </p:txBody>
      </p:sp>
      <p:pic>
        <p:nvPicPr>
          <p:cNvPr id="3075" name="Picture 3"/>
          <p:cNvPicPr>
            <a:picLocks noGrp="1" noChangeAspect="1" noChangeArrowheads="1"/>
          </p:cNvPicPr>
          <p:nvPr>
            <p:ph sz="quarter" idx="4"/>
          </p:nvPr>
        </p:nvPicPr>
        <p:blipFill>
          <a:blip r:embed="rId3" cstate="screen">
            <a:extLst>
              <a:ext uri="{28A0092B-C50C-407E-A947-70E740481C1C}">
                <a14:useLocalDpi xmlns:a14="http://schemas.microsoft.com/office/drawing/2010/main"/>
              </a:ext>
            </a:extLst>
          </a:blip>
          <a:stretch>
            <a:fillRect/>
          </a:stretch>
        </p:blipFill>
        <p:spPr bwMode="auto">
          <a:xfrm>
            <a:off x="4876800" y="2819400"/>
            <a:ext cx="401288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076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Uptown community engagement</a:t>
            </a:r>
            <a:endParaRPr lang="en-US" dirty="0"/>
          </a:p>
        </p:txBody>
      </p:sp>
      <p:sp>
        <p:nvSpPr>
          <p:cNvPr id="5" name="Text Placeholder 4"/>
          <p:cNvSpPr>
            <a:spLocks noGrp="1"/>
          </p:cNvSpPr>
          <p:nvPr>
            <p:ph type="body" idx="1"/>
          </p:nvPr>
        </p:nvSpPr>
        <p:spPr/>
        <p:txBody>
          <a:bodyPr/>
          <a:lstStyle/>
          <a:p>
            <a:r>
              <a:rPr lang="en-US" dirty="0"/>
              <a:t>Continued in Part 2</a:t>
            </a:r>
          </a:p>
          <a:p>
            <a:endParaRPr lang="en-US" dirty="0"/>
          </a:p>
        </p:txBody>
      </p:sp>
    </p:spTree>
    <p:extLst>
      <p:ext uri="{BB962C8B-B14F-4D97-AF65-F5344CB8AC3E}">
        <p14:creationId xmlns:p14="http://schemas.microsoft.com/office/powerpoint/2010/main" val="226803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750-green-trees.JPG"/>
          <p:cNvPicPr>
            <a:picLocks noChangeAspect="1"/>
          </p:cNvPicPr>
          <p:nvPr/>
        </p:nvPicPr>
        <p:blipFill>
          <a:blip r:embed="rId2"/>
          <a:stretch>
            <a:fillRect/>
          </a:stretch>
        </p:blipFill>
        <p:spPr>
          <a:xfrm>
            <a:off x="533400" y="685800"/>
            <a:ext cx="8115300" cy="5410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rah-circle.jpg"/>
          <p:cNvPicPr>
            <a:picLocks noChangeAspect="1"/>
          </p:cNvPicPr>
          <p:nvPr/>
        </p:nvPicPr>
        <p:blipFill>
          <a:blip r:embed="rId2"/>
          <a:stretch>
            <a:fillRect/>
          </a:stretch>
        </p:blipFill>
        <p:spPr>
          <a:xfrm>
            <a:off x="0" y="4930919"/>
            <a:ext cx="9144000" cy="1927081"/>
          </a:xfrm>
          <a:prstGeom prst="rect">
            <a:avLst/>
          </a:prstGeom>
        </p:spPr>
      </p:pic>
      <p:pic>
        <p:nvPicPr>
          <p:cNvPr id="4" name="Picture 3" descr="sarah-circle-logo.jpeg"/>
          <p:cNvPicPr>
            <a:picLocks noChangeAspect="1"/>
          </p:cNvPicPr>
          <p:nvPr/>
        </p:nvPicPr>
        <p:blipFill>
          <a:blip r:embed="rId3"/>
          <a:stretch>
            <a:fillRect/>
          </a:stretch>
        </p:blipFill>
        <p:spPr>
          <a:xfrm>
            <a:off x="5181600" y="2362200"/>
            <a:ext cx="3543300" cy="2286000"/>
          </a:xfrm>
          <a:prstGeom prst="rect">
            <a:avLst/>
          </a:prstGeom>
        </p:spPr>
      </p:pic>
      <p:pic>
        <p:nvPicPr>
          <p:cNvPr id="6" name="Picture 5" descr="heartland1.jpeg"/>
          <p:cNvPicPr>
            <a:picLocks noChangeAspect="1"/>
          </p:cNvPicPr>
          <p:nvPr/>
        </p:nvPicPr>
        <p:blipFill>
          <a:blip r:embed="rId4"/>
          <a:stretch>
            <a:fillRect/>
          </a:stretch>
        </p:blipFill>
        <p:spPr>
          <a:xfrm>
            <a:off x="-1" y="0"/>
            <a:ext cx="6019801" cy="2048297"/>
          </a:xfrm>
          <a:prstGeom prst="rect">
            <a:avLst/>
          </a:prstGeom>
        </p:spPr>
      </p:pic>
      <p:pic>
        <p:nvPicPr>
          <p:cNvPr id="7" name="Picture 6" descr="hho-logo.jpg"/>
          <p:cNvPicPr>
            <a:picLocks noChangeAspect="1"/>
          </p:cNvPicPr>
          <p:nvPr/>
        </p:nvPicPr>
        <p:blipFill>
          <a:blip r:embed="rId5"/>
          <a:stretch>
            <a:fillRect/>
          </a:stretch>
        </p:blipFill>
        <p:spPr>
          <a:xfrm>
            <a:off x="381000" y="2362200"/>
            <a:ext cx="4114800" cy="2068115"/>
          </a:xfrm>
          <a:prstGeom prst="rect">
            <a:avLst/>
          </a:prstGeom>
        </p:spPr>
      </p:pic>
      <p:pic>
        <p:nvPicPr>
          <p:cNvPr id="8" name="Picture 7" descr="city-seal.jpg"/>
          <p:cNvPicPr>
            <a:picLocks noChangeAspect="1"/>
          </p:cNvPicPr>
          <p:nvPr/>
        </p:nvPicPr>
        <p:blipFill>
          <a:blip r:embed="rId6"/>
          <a:stretch>
            <a:fillRect/>
          </a:stretch>
        </p:blipFill>
        <p:spPr>
          <a:xfrm>
            <a:off x="7162800" y="304800"/>
            <a:ext cx="1676400" cy="1676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Residential Community</a:t>
            </a:r>
            <a:endParaRPr lang="en-US" dirty="0"/>
          </a:p>
        </p:txBody>
      </p:sp>
      <p:pic>
        <p:nvPicPr>
          <p:cNvPr id="3" name="Picture 2" descr="03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 y="1371600"/>
            <a:ext cx="6629400" cy="49720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L-sign.jpg"/>
          <p:cNvPicPr>
            <a:picLocks noChangeAspect="1"/>
          </p:cNvPicPr>
          <p:nvPr/>
        </p:nvPicPr>
        <p:blipFill>
          <a:blip r:embed="rId2"/>
          <a:stretch>
            <a:fillRect/>
          </a:stretch>
        </p:blipFill>
        <p:spPr>
          <a:xfrm>
            <a:off x="0" y="0"/>
            <a:ext cx="9144000" cy="3243262"/>
          </a:xfrm>
          <a:prstGeom prst="rect">
            <a:avLst/>
          </a:prstGeom>
        </p:spPr>
      </p:pic>
      <p:sp>
        <p:nvSpPr>
          <p:cNvPr id="4" name="TextBox 3"/>
          <p:cNvSpPr txBox="1"/>
          <p:nvPr/>
        </p:nvSpPr>
        <p:spPr>
          <a:xfrm>
            <a:off x="457200" y="3441680"/>
            <a:ext cx="8305800" cy="3600986"/>
          </a:xfrm>
          <a:prstGeom prst="rect">
            <a:avLst/>
          </a:prstGeom>
          <a:noFill/>
        </p:spPr>
        <p:txBody>
          <a:bodyPr wrap="square" rtlCol="0">
            <a:spAutoFit/>
          </a:bodyPr>
          <a:lstStyle/>
          <a:p>
            <a:pPr>
              <a:buFont typeface="Arial"/>
              <a:buChar char="•"/>
            </a:pPr>
            <a:r>
              <a:rPr lang="en-US" sz="3200" b="1" dirty="0" smtClean="0"/>
              <a:t> Retrofit Chicago Retrofit Commercial</a:t>
            </a:r>
          </a:p>
          <a:p>
            <a:r>
              <a:rPr lang="en-US" sz="3200" b="1" dirty="0" smtClean="0"/>
              <a:t>   Buildings Initiative</a:t>
            </a:r>
          </a:p>
          <a:p>
            <a:pPr>
              <a:buFont typeface="Arial"/>
              <a:buChar char="•"/>
            </a:pPr>
            <a:r>
              <a:rPr lang="en-US" sz="3200" b="1" dirty="0" smtClean="0"/>
              <a:t> Landmark Status</a:t>
            </a:r>
          </a:p>
          <a:p>
            <a:pPr>
              <a:buFont typeface="Arial"/>
              <a:buChar char="•"/>
            </a:pPr>
            <a:r>
              <a:rPr lang="en-US" sz="3200" b="1" dirty="0" smtClean="0"/>
              <a:t> Comprehensive Lights Retrofit</a:t>
            </a:r>
          </a:p>
          <a:p>
            <a:pPr>
              <a:buFont typeface="Arial"/>
              <a:buChar char="•"/>
            </a:pPr>
            <a:r>
              <a:rPr lang="en-US" sz="3200" b="1" dirty="0" smtClean="0"/>
              <a:t> Solar Project with grant from ICECF</a:t>
            </a:r>
          </a:p>
          <a:p>
            <a:pPr>
              <a:buFont typeface="Arial"/>
              <a:buChar char="•"/>
            </a:pPr>
            <a:r>
              <a:rPr lang="en-US" sz="3200" b="1" dirty="0" smtClean="0"/>
              <a:t> Controlled experiment -- </a:t>
            </a:r>
            <a:r>
              <a:rPr lang="en-US" sz="3200" b="1" dirty="0" err="1" smtClean="0"/>
              <a:t>Bioshaft</a:t>
            </a:r>
            <a:endParaRPr lang="en-US" sz="3200" b="1" dirty="0" smtClean="0"/>
          </a:p>
          <a:p>
            <a:pPr>
              <a:buFont typeface="Arial"/>
              <a:buChar char="•"/>
            </a:pPr>
            <a:endParaRPr lang="en-US" dirty="0" smtClean="0"/>
          </a:p>
          <a:p>
            <a:pPr>
              <a:buFont typeface="Arial"/>
              <a:buChar cha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technical, a green culture</a:t>
            </a:r>
            <a:endParaRPr lang="en-US" dirty="0"/>
          </a:p>
        </p:txBody>
      </p:sp>
      <p:pic>
        <p:nvPicPr>
          <p:cNvPr id="3" name="Picture 2" descr="Lumumba-room.jpg"/>
          <p:cNvPicPr>
            <a:picLocks noChangeAspect="1"/>
          </p:cNvPicPr>
          <p:nvPr/>
        </p:nvPicPr>
        <p:blipFill>
          <a:blip r:embed="rId2"/>
          <a:stretch>
            <a:fillRect/>
          </a:stretch>
        </p:blipFill>
        <p:spPr>
          <a:xfrm>
            <a:off x="685800" y="1524000"/>
            <a:ext cx="7658100" cy="5105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window garden, kitchen greenhouse</a:t>
            </a:r>
            <a:endParaRPr lang="en-US" dirty="0"/>
          </a:p>
        </p:txBody>
      </p:sp>
      <p:pic>
        <p:nvPicPr>
          <p:cNvPr id="4" name="Picture 3" descr="02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7400" y="1447800"/>
            <a:ext cx="6781800" cy="5086350"/>
          </a:xfrm>
          <a:prstGeom prst="rect">
            <a:avLst/>
          </a:prstGeom>
        </p:spPr>
      </p:pic>
      <p:pic>
        <p:nvPicPr>
          <p:cNvPr id="5" name="Picture 4" descr="window-garden.png"/>
          <p:cNvPicPr>
            <a:picLocks noChangeAspect="1"/>
          </p:cNvPicPr>
          <p:nvPr/>
        </p:nvPicPr>
        <p:blipFill>
          <a:blip r:embed="rId3"/>
          <a:stretch>
            <a:fillRect/>
          </a:stretch>
        </p:blipFill>
        <p:spPr>
          <a:xfrm>
            <a:off x="457200" y="1752600"/>
            <a:ext cx="2826774" cy="3810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Left Arrow 6"/>
          <p:cNvSpPr/>
          <p:nvPr/>
        </p:nvSpPr>
        <p:spPr>
          <a:xfrm rot="21402089">
            <a:off x="4803035" y="3886460"/>
            <a:ext cx="382273" cy="121158"/>
          </a:xfrm>
          <a:prstGeom prst="leftArrow">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Left Arrow 7"/>
          <p:cNvSpPr/>
          <p:nvPr/>
        </p:nvSpPr>
        <p:spPr>
          <a:xfrm rot="16200000">
            <a:off x="2532085" y="4778757"/>
            <a:ext cx="382273" cy="121158"/>
          </a:xfrm>
          <a:prstGeom prst="leftArrow">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TextBox 8"/>
          <p:cNvSpPr txBox="1"/>
          <p:nvPr/>
        </p:nvSpPr>
        <p:spPr>
          <a:xfrm>
            <a:off x="930965" y="4953000"/>
            <a:ext cx="1547192" cy="1323439"/>
          </a:xfrm>
          <a:prstGeom prst="rect">
            <a:avLst/>
          </a:prstGeom>
          <a:noFill/>
        </p:spPr>
        <p:txBody>
          <a:bodyPr wrap="square" rtlCol="0">
            <a:spAutoFit/>
          </a:bodyPr>
          <a:lstStyle/>
          <a:p>
            <a:r>
              <a:rPr lang="en-US" sz="1600" b="1" dirty="0" smtClean="0">
                <a:solidFill>
                  <a:srgbClr val="FFFF00"/>
                </a:solidFill>
                <a:latin typeface="Times New Roman" pitchFamily="18" charset="0"/>
                <a:cs typeface="Times New Roman" pitchFamily="18" charset="0"/>
              </a:rPr>
              <a:t>Water collected</a:t>
            </a:r>
          </a:p>
          <a:p>
            <a:r>
              <a:rPr lang="en-US" sz="1600" b="1" dirty="0">
                <a:solidFill>
                  <a:srgbClr val="FFFF00"/>
                </a:solidFill>
                <a:latin typeface="Times New Roman" pitchFamily="18" charset="0"/>
                <a:cs typeface="Times New Roman" pitchFamily="18" charset="0"/>
              </a:rPr>
              <a:t>i</a:t>
            </a:r>
            <a:r>
              <a:rPr lang="en-US" sz="1600" b="1" dirty="0" smtClean="0">
                <a:solidFill>
                  <a:srgbClr val="FFFF00"/>
                </a:solidFill>
                <a:latin typeface="Times New Roman" pitchFamily="18" charset="0"/>
                <a:cs typeface="Times New Roman" pitchFamily="18" charset="0"/>
              </a:rPr>
              <a:t>n rain barrel</a:t>
            </a:r>
          </a:p>
          <a:p>
            <a:r>
              <a:rPr lang="en-US" sz="1600" b="1" dirty="0" smtClean="0">
                <a:solidFill>
                  <a:srgbClr val="FFFF00"/>
                </a:solidFill>
                <a:latin typeface="Times New Roman" pitchFamily="18" charset="0"/>
                <a:cs typeface="Times New Roman" pitchFamily="18" charset="0"/>
              </a:rPr>
              <a:t>will undergo</a:t>
            </a:r>
          </a:p>
          <a:p>
            <a:r>
              <a:rPr lang="en-US" sz="1600" b="1" dirty="0" smtClean="0">
                <a:solidFill>
                  <a:srgbClr val="FFFF00"/>
                </a:solidFill>
                <a:latin typeface="Times New Roman" pitchFamily="18" charset="0"/>
                <a:cs typeface="Times New Roman" pitchFamily="18" charset="0"/>
              </a:rPr>
              <a:t>testing</a:t>
            </a:r>
          </a:p>
          <a:p>
            <a:endParaRPr lang="en-US" sz="1600" b="1" dirty="0">
              <a:solidFill>
                <a:srgbClr val="FFFF00"/>
              </a:solidFill>
              <a:latin typeface="Times New Roman" pitchFamily="18" charset="0"/>
              <a:cs typeface="Times New Roman" pitchFamily="18" charset="0"/>
            </a:endParaRPr>
          </a:p>
        </p:txBody>
      </p:sp>
      <p:sp>
        <p:nvSpPr>
          <p:cNvPr id="10" name="Striped Right Arrow 9"/>
          <p:cNvSpPr/>
          <p:nvPr/>
        </p:nvSpPr>
        <p:spPr>
          <a:xfrm rot="16200000">
            <a:off x="4845577" y="786384"/>
            <a:ext cx="685800" cy="484632"/>
          </a:xfrm>
          <a:prstGeom prst="stripedRightArrow">
            <a:avLst/>
          </a:prstGeom>
          <a:solidFill>
            <a:srgbClr val="66FFFF"/>
          </a:solidFill>
          <a:ln>
            <a:solidFill>
              <a:srgbClr val="B9EDFF"/>
            </a:solidFill>
          </a:ln>
          <a:effectLst>
            <a:softEdge rad="635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rgbClr val="00B0F0"/>
                </a:solidFill>
              </a:ln>
              <a:solidFill>
                <a:srgbClr val="00B0F0"/>
              </a:solidFill>
              <a:effectLst>
                <a:glow rad="139700">
                  <a:schemeClr val="accent1">
                    <a:satMod val="175000"/>
                    <a:alpha val="40000"/>
                  </a:schemeClr>
                </a:glow>
              </a:effectLst>
            </a:endParaRPr>
          </a:p>
        </p:txBody>
      </p:sp>
      <p:sp>
        <p:nvSpPr>
          <p:cNvPr id="11" name="Striped Right Arrow 10"/>
          <p:cNvSpPr/>
          <p:nvPr/>
        </p:nvSpPr>
        <p:spPr>
          <a:xfrm rot="16200000">
            <a:off x="3588801" y="1971928"/>
            <a:ext cx="685800" cy="484632"/>
          </a:xfrm>
          <a:prstGeom prst="stripedRightArrow">
            <a:avLst/>
          </a:prstGeom>
          <a:solidFill>
            <a:srgbClr val="66FFFF"/>
          </a:solidFill>
          <a:ln>
            <a:solidFill>
              <a:srgbClr val="B9EDFF"/>
            </a:solidFill>
          </a:ln>
          <a:effectLst>
            <a:softEdge rad="635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rgbClr val="00B0F0"/>
                </a:solidFill>
              </a:ln>
              <a:solidFill>
                <a:srgbClr val="00B0F0"/>
              </a:solidFill>
              <a:effectLst>
                <a:glow rad="139700">
                  <a:schemeClr val="accent1">
                    <a:satMod val="175000"/>
                    <a:alpha val="40000"/>
                  </a:schemeClr>
                </a:glow>
              </a:effectLst>
            </a:endParaRPr>
          </a:p>
        </p:txBody>
      </p:sp>
      <p:sp>
        <p:nvSpPr>
          <p:cNvPr id="12" name="Striped Right Arrow 11"/>
          <p:cNvSpPr/>
          <p:nvPr/>
        </p:nvSpPr>
        <p:spPr>
          <a:xfrm rot="16200000">
            <a:off x="2690241" y="2576032"/>
            <a:ext cx="685800" cy="484632"/>
          </a:xfrm>
          <a:prstGeom prst="stripedRightArrow">
            <a:avLst/>
          </a:prstGeom>
          <a:solidFill>
            <a:srgbClr val="66FFFF"/>
          </a:solidFill>
          <a:ln>
            <a:solidFill>
              <a:srgbClr val="B9EDFF"/>
            </a:solidFill>
          </a:ln>
          <a:effectLst>
            <a:softEdge rad="635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rgbClr val="00B0F0"/>
                </a:solidFill>
              </a:ln>
              <a:solidFill>
                <a:srgbClr val="00B0F0"/>
              </a:solidFill>
              <a:effectLst>
                <a:glow rad="139700">
                  <a:schemeClr val="accent1">
                    <a:satMod val="175000"/>
                    <a:alpha val="40000"/>
                  </a:schemeClr>
                </a:glow>
              </a:effectLst>
            </a:endParaRPr>
          </a:p>
        </p:txBody>
      </p:sp>
      <p:pic>
        <p:nvPicPr>
          <p:cNvPr id="19" name="Picture 6" descr="Address lab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6375400"/>
            <a:ext cx="1219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437645" y="1336162"/>
            <a:ext cx="1736373" cy="307777"/>
          </a:xfrm>
          <a:prstGeom prst="rect">
            <a:avLst/>
          </a:prstGeom>
          <a:noFill/>
          <a:effectLst>
            <a:softEdge rad="63500"/>
          </a:effectLst>
        </p:spPr>
        <p:txBody>
          <a:bodyPr wrap="none" rtlCol="0">
            <a:spAutoFit/>
          </a:bodyPr>
          <a:lstStyle/>
          <a:p>
            <a:r>
              <a:rPr lang="en-US" sz="1400" b="1" dirty="0" smtClean="0">
                <a:solidFill>
                  <a:srgbClr val="66FFFF"/>
                </a:solidFill>
              </a:rPr>
              <a:t>evapotranspiration</a:t>
            </a:r>
            <a:endParaRPr lang="en-US" sz="1400" b="1" dirty="0">
              <a:solidFill>
                <a:srgbClr val="66FFFF"/>
              </a:solidFill>
            </a:endParaRPr>
          </a:p>
        </p:txBody>
      </p:sp>
      <p:sp>
        <p:nvSpPr>
          <p:cNvPr id="22" name="TextBox 21"/>
          <p:cNvSpPr txBox="1"/>
          <p:nvPr/>
        </p:nvSpPr>
        <p:spPr>
          <a:xfrm>
            <a:off x="6803202" y="1714726"/>
            <a:ext cx="1287019" cy="584775"/>
          </a:xfrm>
          <a:prstGeom prst="rect">
            <a:avLst/>
          </a:prstGeom>
          <a:noFill/>
        </p:spPr>
        <p:txBody>
          <a:bodyPr wrap="none" rtlCol="0">
            <a:spAutoFit/>
          </a:bodyPr>
          <a:lstStyle/>
          <a:p>
            <a:r>
              <a:rPr lang="en-US" sz="1600" b="1" dirty="0" smtClean="0">
                <a:solidFill>
                  <a:srgbClr val="FFC000"/>
                </a:solidFill>
                <a:latin typeface="Times New Roman" pitchFamily="18" charset="0"/>
                <a:cs typeface="Times New Roman" pitchFamily="18" charset="0"/>
              </a:rPr>
              <a:t>Black water </a:t>
            </a:r>
          </a:p>
          <a:p>
            <a:r>
              <a:rPr lang="en-US" sz="1600" b="1" dirty="0" smtClean="0">
                <a:solidFill>
                  <a:srgbClr val="FFC000"/>
                </a:solidFill>
                <a:latin typeface="Times New Roman" pitchFamily="18" charset="0"/>
                <a:cs typeface="Times New Roman" pitchFamily="18" charset="0"/>
              </a:rPr>
              <a:t>from toilet</a:t>
            </a:r>
            <a:endParaRPr lang="en-US" sz="1600" b="1" dirty="0">
              <a:solidFill>
                <a:srgbClr val="FFC000"/>
              </a:solidFill>
              <a:latin typeface="Times New Roman" pitchFamily="18" charset="0"/>
              <a:cs typeface="Times New Roman" pitchFamily="18" charset="0"/>
            </a:endParaRPr>
          </a:p>
        </p:txBody>
      </p:sp>
      <p:sp>
        <p:nvSpPr>
          <p:cNvPr id="23" name="TextBox 22"/>
          <p:cNvSpPr txBox="1"/>
          <p:nvPr/>
        </p:nvSpPr>
        <p:spPr>
          <a:xfrm>
            <a:off x="6803202" y="3844271"/>
            <a:ext cx="1633781" cy="646331"/>
          </a:xfrm>
          <a:prstGeom prst="rect">
            <a:avLst/>
          </a:prstGeom>
          <a:noFill/>
        </p:spPr>
        <p:txBody>
          <a:bodyPr wrap="none" rtlCol="0">
            <a:spAutoFit/>
          </a:bodyPr>
          <a:lstStyle/>
          <a:p>
            <a:r>
              <a:rPr lang="en-US" b="1" dirty="0">
                <a:solidFill>
                  <a:srgbClr val="FFC000"/>
                </a:solidFill>
                <a:latin typeface="Times New Roman" pitchFamily="18" charset="0"/>
                <a:cs typeface="Times New Roman" pitchFamily="18" charset="0"/>
              </a:rPr>
              <a:t>G</a:t>
            </a:r>
            <a:r>
              <a:rPr lang="en-US" b="1" dirty="0" smtClean="0">
                <a:solidFill>
                  <a:srgbClr val="FFC000"/>
                </a:solidFill>
                <a:latin typeface="Times New Roman" pitchFamily="18" charset="0"/>
                <a:cs typeface="Times New Roman" pitchFamily="18" charset="0"/>
              </a:rPr>
              <a:t>eochemically</a:t>
            </a:r>
          </a:p>
          <a:p>
            <a:r>
              <a:rPr lang="en-US" b="1" dirty="0">
                <a:solidFill>
                  <a:srgbClr val="FFC000"/>
                </a:solidFill>
                <a:latin typeface="Times New Roman" pitchFamily="18" charset="0"/>
                <a:cs typeface="Times New Roman" pitchFamily="18" charset="0"/>
              </a:rPr>
              <a:t>f</a:t>
            </a:r>
            <a:r>
              <a:rPr lang="en-US" b="1" dirty="0" smtClean="0">
                <a:solidFill>
                  <a:srgbClr val="FFC000"/>
                </a:solidFill>
                <a:latin typeface="Times New Roman" pitchFamily="18" charset="0"/>
                <a:cs typeface="Times New Roman" pitchFamily="18" charset="0"/>
              </a:rPr>
              <a:t>iltered water</a:t>
            </a:r>
            <a:endParaRPr lang="en-US" b="1" dirty="0">
              <a:solidFill>
                <a:srgbClr val="FFC000"/>
              </a:solidFill>
              <a:latin typeface="Times New Roman" pitchFamily="18" charset="0"/>
              <a:cs typeface="Times New Roman" pitchFamily="18" charset="0"/>
            </a:endParaRPr>
          </a:p>
        </p:txBody>
      </p:sp>
      <p:sp>
        <p:nvSpPr>
          <p:cNvPr id="24" name="TextBox 23"/>
          <p:cNvSpPr txBox="1"/>
          <p:nvPr/>
        </p:nvSpPr>
        <p:spPr>
          <a:xfrm>
            <a:off x="6803202" y="2568429"/>
            <a:ext cx="1467068" cy="1200329"/>
          </a:xfrm>
          <a:prstGeom prst="rect">
            <a:avLst/>
          </a:prstGeom>
          <a:noFill/>
        </p:spPr>
        <p:txBody>
          <a:bodyPr wrap="none" rtlCol="0">
            <a:spAutoFit/>
          </a:bodyPr>
          <a:lstStyle/>
          <a:p>
            <a:r>
              <a:rPr lang="en-US" b="1" dirty="0" smtClean="0">
                <a:solidFill>
                  <a:srgbClr val="FFC000"/>
                </a:solidFill>
                <a:latin typeface="Times New Roman" pitchFamily="18" charset="0"/>
                <a:cs typeface="Times New Roman" pitchFamily="18" charset="0"/>
              </a:rPr>
              <a:t>Digestive </a:t>
            </a:r>
          </a:p>
          <a:p>
            <a:r>
              <a:rPr lang="en-US" b="1" dirty="0" smtClean="0">
                <a:solidFill>
                  <a:srgbClr val="FFC000"/>
                </a:solidFill>
                <a:latin typeface="Times New Roman" pitchFamily="18" charset="0"/>
                <a:cs typeface="Times New Roman" pitchFamily="18" charset="0"/>
              </a:rPr>
              <a:t>fermentation</a:t>
            </a:r>
          </a:p>
          <a:p>
            <a:r>
              <a:rPr lang="en-US" b="1" dirty="0">
                <a:solidFill>
                  <a:srgbClr val="FFC000"/>
                </a:solidFill>
                <a:latin typeface="Times New Roman" pitchFamily="18" charset="0"/>
                <a:cs typeface="Times New Roman" pitchFamily="18" charset="0"/>
              </a:rPr>
              <a:t>a</a:t>
            </a:r>
            <a:r>
              <a:rPr lang="en-US" b="1" dirty="0" smtClean="0">
                <a:solidFill>
                  <a:srgbClr val="FFC000"/>
                </a:solidFill>
                <a:latin typeface="Times New Roman" pitchFamily="18" charset="0"/>
                <a:cs typeface="Times New Roman" pitchFamily="18" charset="0"/>
              </a:rPr>
              <a:t>nd uptake </a:t>
            </a:r>
          </a:p>
          <a:p>
            <a:r>
              <a:rPr lang="en-US" b="1" dirty="0" smtClean="0">
                <a:solidFill>
                  <a:srgbClr val="FFC000"/>
                </a:solidFill>
                <a:latin typeface="Times New Roman" pitchFamily="18" charset="0"/>
                <a:cs typeface="Times New Roman" pitchFamily="18" charset="0"/>
              </a:rPr>
              <a:t>of nutrients</a:t>
            </a:r>
            <a:endParaRPr lang="en-US" b="1" dirty="0">
              <a:solidFill>
                <a:srgbClr val="FFC000"/>
              </a:solidFill>
              <a:latin typeface="Times New Roman" pitchFamily="18" charset="0"/>
              <a:cs typeface="Times New Roman" pitchFamily="18" charset="0"/>
            </a:endParaRPr>
          </a:p>
        </p:txBody>
      </p:sp>
      <p:sp>
        <p:nvSpPr>
          <p:cNvPr id="25" name="TextBox 24"/>
          <p:cNvSpPr txBox="1"/>
          <p:nvPr/>
        </p:nvSpPr>
        <p:spPr>
          <a:xfrm>
            <a:off x="217193" y="313249"/>
            <a:ext cx="2642262" cy="707886"/>
          </a:xfrm>
          <a:prstGeom prst="rect">
            <a:avLst/>
          </a:prstGeom>
          <a:noFill/>
        </p:spPr>
        <p:txBody>
          <a:bodyPr wrap="none" rtlCol="0">
            <a:spAutoFit/>
          </a:bodyPr>
          <a:lstStyle/>
          <a:p>
            <a:r>
              <a:rPr lang="en-US" sz="2000" b="1" dirty="0" smtClean="0">
                <a:solidFill>
                  <a:srgbClr val="C5F52B"/>
                </a:solidFill>
                <a:latin typeface="Times New Roman" pitchFamily="18" charset="0"/>
                <a:cs typeface="Times New Roman" pitchFamily="18" charset="0"/>
              </a:rPr>
              <a:t>Phase 1 – Pilot Project</a:t>
            </a:r>
          </a:p>
          <a:p>
            <a:r>
              <a:rPr lang="en-US" sz="2000" b="1" dirty="0" smtClean="0">
                <a:solidFill>
                  <a:srgbClr val="C5F52B"/>
                </a:solidFill>
                <a:latin typeface="Times New Roman" pitchFamily="18" charset="0"/>
                <a:cs typeface="Times New Roman" pitchFamily="18" charset="0"/>
              </a:rPr>
              <a:t>Process steps</a:t>
            </a:r>
            <a:endParaRPr lang="en-US" sz="2000" b="1" dirty="0">
              <a:solidFill>
                <a:srgbClr val="C5F52B"/>
              </a:solidFill>
              <a:latin typeface="Times New Roman" pitchFamily="18" charset="0"/>
              <a:cs typeface="Times New Roman" pitchFamily="18" charset="0"/>
            </a:endParaRPr>
          </a:p>
        </p:txBody>
      </p:sp>
      <p:cxnSp>
        <p:nvCxnSpPr>
          <p:cNvPr id="4" name="Straight Arrow Connector 3"/>
          <p:cNvCxnSpPr>
            <a:stCxn id="22" idx="1"/>
          </p:cNvCxnSpPr>
          <p:nvPr/>
        </p:nvCxnSpPr>
        <p:spPr>
          <a:xfrm flipH="1">
            <a:off x="5188477" y="2007114"/>
            <a:ext cx="1614725" cy="736086"/>
          </a:xfrm>
          <a:prstGeom prst="straightConnector1">
            <a:avLst/>
          </a:prstGeom>
          <a:ln w="19050">
            <a:solidFill>
              <a:srgbClr val="EB41D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4" idx="1"/>
          </p:cNvCxnSpPr>
          <p:nvPr/>
        </p:nvCxnSpPr>
        <p:spPr>
          <a:xfrm flipH="1" flipV="1">
            <a:off x="5486400" y="3161248"/>
            <a:ext cx="1316802" cy="7346"/>
          </a:xfrm>
          <a:prstGeom prst="straightConnector1">
            <a:avLst/>
          </a:prstGeom>
          <a:ln w="19050">
            <a:solidFill>
              <a:srgbClr val="EB41D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486400" y="3947039"/>
            <a:ext cx="1316802" cy="220397"/>
          </a:xfrm>
          <a:prstGeom prst="straightConnector1">
            <a:avLst/>
          </a:prstGeom>
          <a:ln w="28575">
            <a:solidFill>
              <a:srgbClr val="EB41D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604983"/>
      </p:ext>
    </p:extLst>
  </p:cSld>
  <p:clrMapOvr>
    <a:masterClrMapping/>
  </p:clrMapOvr>
  <mc:AlternateContent xmlns:mc="http://schemas.openxmlformats.org/markup-compatibility/2006" xmlns:p14="http://schemas.microsoft.com/office/powerpoint/2010/main">
    <mc:Choice Requires="p14">
      <p:transition p14:dur="10"/>
    </mc:Choice>
    <mc:Fallback xmlns="" xmlns:mv="urn:schemas-microsoft-com:mac:vml">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457200"/>
            <a:ext cx="3810000" cy="5943600"/>
          </a:xfrm>
        </p:spPr>
        <p:txBody>
          <a:bodyPr>
            <a:normAutofit fontScale="77500" lnSpcReduction="20000"/>
          </a:bodyPr>
          <a:lstStyle/>
          <a:p>
            <a:r>
              <a:rPr lang="en-US" dirty="0">
                <a:solidFill>
                  <a:schemeClr val="tx1"/>
                </a:solidFill>
              </a:rPr>
              <a:t>The process steps for the first phase of the pilot project are:</a:t>
            </a:r>
          </a:p>
          <a:p>
            <a:endParaRPr lang="en-US" dirty="0">
              <a:solidFill>
                <a:schemeClr val="tx1"/>
              </a:solidFill>
            </a:endParaRPr>
          </a:p>
          <a:p>
            <a:r>
              <a:rPr lang="en-US" dirty="0" err="1">
                <a:solidFill>
                  <a:schemeClr val="tx1"/>
                </a:solidFill>
              </a:rPr>
              <a:t>Blackwater</a:t>
            </a:r>
            <a:r>
              <a:rPr lang="en-US" dirty="0">
                <a:solidFill>
                  <a:schemeClr val="tx1"/>
                </a:solidFill>
              </a:rPr>
              <a:t> from bathroom is discharged into the receptacle where it is digested and distributed  into the soil layers,  for uptake by plants.</a:t>
            </a:r>
          </a:p>
          <a:p>
            <a:endParaRPr lang="en-US" dirty="0">
              <a:solidFill>
                <a:schemeClr val="tx1"/>
              </a:solidFill>
            </a:endParaRPr>
          </a:p>
          <a:p>
            <a:r>
              <a:rPr lang="en-US" dirty="0">
                <a:solidFill>
                  <a:schemeClr val="tx1"/>
                </a:solidFill>
              </a:rPr>
              <a:t>Evapotranspiration will displace some of the water back into the atmosphere and in the process cooling the immediate surroundings, helping to offset the urban heat island effect.</a:t>
            </a:r>
          </a:p>
          <a:p>
            <a:endParaRPr lang="en-US" dirty="0">
              <a:solidFill>
                <a:schemeClr val="tx1"/>
              </a:solidFill>
            </a:endParaRPr>
          </a:p>
          <a:p>
            <a:r>
              <a:rPr lang="en-US" dirty="0">
                <a:solidFill>
                  <a:schemeClr val="tx1"/>
                </a:solidFill>
              </a:rPr>
              <a:t>Once the water has percolated and is geochemically filtered by the soil layers, the excess liquid will be distributed through the green roof section where additional uptake of nutrients and filtration will occur.</a:t>
            </a:r>
          </a:p>
          <a:p>
            <a:endParaRPr lang="en-US" dirty="0">
              <a:solidFill>
                <a:schemeClr val="tx1"/>
              </a:solidFill>
            </a:endParaRPr>
          </a:p>
          <a:p>
            <a:r>
              <a:rPr lang="en-US" dirty="0">
                <a:solidFill>
                  <a:schemeClr val="tx1"/>
                </a:solidFill>
              </a:rPr>
              <a:t>The remnant flow will be collected in a rain barrel and tested for quality before used to water potted plants.</a:t>
            </a:r>
          </a:p>
          <a:p>
            <a:endParaRPr lang="en-US" dirty="0">
              <a:solidFill>
                <a:schemeClr val="tx1"/>
              </a:solidFill>
            </a:endParaRPr>
          </a:p>
          <a:p>
            <a:r>
              <a:rPr lang="en-US" dirty="0">
                <a:solidFill>
                  <a:schemeClr val="tx1"/>
                </a:solidFill>
              </a:rPr>
              <a:t>Modifications may be made to the </a:t>
            </a:r>
            <a:r>
              <a:rPr lang="en-US" dirty="0" err="1">
                <a:solidFill>
                  <a:schemeClr val="tx1"/>
                </a:solidFill>
              </a:rPr>
              <a:t>bioshaft</a:t>
            </a:r>
            <a:r>
              <a:rPr lang="en-US" dirty="0">
                <a:solidFill>
                  <a:schemeClr val="tx1"/>
                </a:solidFill>
              </a:rPr>
              <a:t> unit to improve results.</a:t>
            </a:r>
          </a:p>
          <a:p>
            <a:endParaRPr lang="en-US" dirty="0">
              <a:solidFill>
                <a:schemeClr val="tx1"/>
              </a:solidFill>
            </a:endParaRPr>
          </a:p>
        </p:txBody>
      </p:sp>
      <p:pic>
        <p:nvPicPr>
          <p:cNvPr id="1026"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a:ext>
            </a:extLst>
          </a:blip>
          <a:srcRect/>
          <a:stretch/>
        </p:blipFill>
        <p:spPr bwMode="auto">
          <a:xfrm>
            <a:off x="4038601" y="0"/>
            <a:ext cx="5105400" cy="684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98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2826</TotalTime>
  <Words>368</Words>
  <Application>Microsoft Office PowerPoint</Application>
  <PresentationFormat>On-screen Show (4:3)</PresentationFormat>
  <Paragraphs>54</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4750 N. Sheridan Road Chicago, IL 60640  Terry Bergdall </vt:lpstr>
      <vt:lpstr>PowerPoint Presentation</vt:lpstr>
      <vt:lpstr>PowerPoint Presentation</vt:lpstr>
      <vt:lpstr>Intentional Residential Community</vt:lpstr>
      <vt:lpstr>PowerPoint Presentation</vt:lpstr>
      <vt:lpstr>beyond technical, a green culture</vt:lpstr>
      <vt:lpstr>window garden, kitchen greenhouse</vt:lpstr>
      <vt:lpstr>PowerPoint Presentation</vt:lpstr>
      <vt:lpstr>PowerPoint Presentation</vt:lpstr>
      <vt:lpstr>PowerPoint Presentation</vt:lpstr>
      <vt:lpstr>Uptown community engagement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Sustainable Communities</dc:title>
  <dc:creator>Jenny</dc:creator>
  <cp:lastModifiedBy>Nileen Verbeten</cp:lastModifiedBy>
  <cp:revision>471</cp:revision>
  <cp:lastPrinted>2013-04-19T16:10:04Z</cp:lastPrinted>
  <dcterms:created xsi:type="dcterms:W3CDTF">2013-08-13T18:22:05Z</dcterms:created>
  <dcterms:modified xsi:type="dcterms:W3CDTF">2013-12-25T20:25:40Z</dcterms:modified>
</cp:coreProperties>
</file>